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30"/>
  </p:notesMasterIdLst>
  <p:handoutMasterIdLst>
    <p:handoutMasterId r:id="rId31"/>
  </p:handoutMasterIdLst>
  <p:sldIdLst>
    <p:sldId id="281" r:id="rId6"/>
    <p:sldId id="291" r:id="rId7"/>
    <p:sldId id="297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4" r:id="rId18"/>
    <p:sldId id="298" r:id="rId19"/>
    <p:sldId id="315" r:id="rId20"/>
    <p:sldId id="299" r:id="rId21"/>
    <p:sldId id="300" r:id="rId22"/>
    <p:sldId id="316" r:id="rId23"/>
    <p:sldId id="301" r:id="rId24"/>
    <p:sldId id="302" r:id="rId25"/>
    <p:sldId id="320" r:id="rId26"/>
    <p:sldId id="312" r:id="rId27"/>
    <p:sldId id="318" r:id="rId28"/>
    <p:sldId id="319" r:id="rId29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D2A"/>
    <a:srgbClr val="DE411B"/>
    <a:srgbClr val="DF411C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7" autoAdjust="0"/>
    <p:restoredTop sz="51519" autoAdjust="0"/>
  </p:normalViewPr>
  <p:slideViewPr>
    <p:cSldViewPr snapToGrid="0">
      <p:cViewPr varScale="1">
        <p:scale>
          <a:sx n="61" d="100"/>
          <a:sy n="61" d="100"/>
        </p:scale>
        <p:origin x="2320" y="200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26/01/2017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26/01/2017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s://developer.apple.com/support/compare-memberships/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www.paintcodeapp.com/news/ultimate-guide-to-iphone-resolutions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730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105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232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2.0.1 with App Store support</a:t>
            </a:r>
            <a:endParaRPr lang="en-US" dirty="0" smtClean="0"/>
          </a:p>
          <a:p>
            <a:r>
              <a:rPr lang="en-US" dirty="0" smtClean="0"/>
              <a:t>App store</a:t>
            </a:r>
            <a:r>
              <a:rPr lang="en-US" baseline="0" dirty="0" smtClean="0"/>
              <a:t> apple: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 gets 70 percent of the sales of the app. Or 85 if user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stays subscribed for a year to app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review process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 cleanup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announced of zombie apps.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31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06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>
                <a:sym typeface="Wingdings"/>
              </a:rPr>
              <a:t>XCode IDE, </a:t>
            </a:r>
            <a:r>
              <a:rPr lang="en-US" baseline="0" dirty="0" err="1" smtClean="0">
                <a:sym typeface="Wingdings"/>
              </a:rPr>
              <a:t>prolazak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kroz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ekrane</a:t>
            </a:r>
            <a:r>
              <a:rPr lang="en-US" baseline="0" dirty="0" smtClean="0">
                <a:sym typeface="Wingdings"/>
              </a:rPr>
              <a:t>. Instruments.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>
                <a:sym typeface="Wingdings"/>
              </a:rPr>
              <a:t>Kreiranje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novog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projekta</a:t>
            </a:r>
            <a:r>
              <a:rPr lang="en-US" baseline="0" dirty="0" smtClean="0">
                <a:sym typeface="Wingdings"/>
              </a:rPr>
              <a:t> I workspace-a. </a:t>
            </a:r>
            <a:r>
              <a:rPr lang="en-US" baseline="0" dirty="0" err="1" smtClean="0">
                <a:sym typeface="Wingdings"/>
              </a:rPr>
              <a:t>Prolazak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kroz</a:t>
            </a:r>
            <a:r>
              <a:rPr lang="en-US" baseline="0" dirty="0" smtClean="0">
                <a:sym typeface="Wingdings"/>
              </a:rPr>
              <a:t> boilerplate </a:t>
            </a:r>
            <a:r>
              <a:rPr lang="en-US" baseline="0" dirty="0" err="1" smtClean="0">
                <a:sym typeface="Wingdings"/>
              </a:rPr>
              <a:t>kod</a:t>
            </a:r>
            <a:r>
              <a:rPr lang="en-US" baseline="0" dirty="0" smtClean="0">
                <a:sym typeface="Wingdings"/>
              </a:rPr>
              <a:t> I </a:t>
            </a:r>
            <a:r>
              <a:rPr lang="en-US" baseline="0" dirty="0" err="1" smtClean="0">
                <a:sym typeface="Wingdings"/>
              </a:rPr>
              <a:t>fajlove</a:t>
            </a:r>
            <a:r>
              <a:rPr lang="en-US" baseline="0" dirty="0" smtClean="0">
                <a:sym typeface="Wingdings"/>
              </a:rPr>
              <a:t>. Project settings, build targets.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>
                <a:sym typeface="Wingdings"/>
              </a:rPr>
              <a:t>Kreirati</a:t>
            </a:r>
            <a:r>
              <a:rPr lang="en-US" baseline="0" dirty="0" smtClean="0">
                <a:sym typeface="Wingdings"/>
              </a:rPr>
              <a:t> Objective-C </a:t>
            </a:r>
            <a:r>
              <a:rPr lang="en-US" baseline="0" dirty="0" err="1" smtClean="0">
                <a:sym typeface="Wingdings"/>
              </a:rPr>
              <a:t>projekat</a:t>
            </a:r>
            <a:r>
              <a:rPr lang="en-US" baseline="0" dirty="0" smtClean="0">
                <a:sym typeface="Wingdings"/>
              </a:rPr>
              <a:t>. Show main function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>
                <a:sym typeface="Wingdings"/>
              </a:rPr>
              <a:t>Debugger and breakpoints. Console log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>
                <a:sym typeface="Wingdings"/>
              </a:rPr>
              <a:t>Simulators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423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596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application. Compiled in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(zip) contains binaries for ARM, so can run only on real device. Simulators are on different architecture x86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don't have access to underlying filesystem , and only have access to application sandbox :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Bundle container with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MyApp.app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Signed on installation time 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can be only installed from App Store. With valid Apple ID. To publish applications to App Store you need enroll to Apple Developer Program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https://developer.apple.com/support/compare-memberships/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363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Apps are expected to launch, initialize themselves, and start handling events in less than 5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912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iOS</a:t>
            </a:r>
            <a:r>
              <a:rPr lang="en-US" baseline="0" dirty="0" smtClean="0"/>
              <a:t> 4 introduced “multitasking”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Way to execute specific tasks while in background.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iOS</a:t>
            </a:r>
            <a:r>
              <a:rPr lang="en-US" baseline="0" dirty="0" smtClean="0"/>
              <a:t> 4 introduced “multitasking”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Way to execute specific tasks while in background.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56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934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iOS</a:t>
            </a:r>
            <a:r>
              <a:rPr lang="en-US" baseline="0" dirty="0" smtClean="0"/>
              <a:t> 4 introduced “multitasking”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Way to execute specific tasks while in background.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459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r>
              <a:rPr lang="en-US" baseline="0" dirty="0" smtClean="0"/>
              <a:t> development portal</a:t>
            </a:r>
          </a:p>
          <a:p>
            <a:r>
              <a:rPr lang="en-US" baseline="0" dirty="0" smtClean="0"/>
              <a:t>Application signing</a:t>
            </a:r>
          </a:p>
          <a:p>
            <a:r>
              <a:rPr lang="en-US" baseline="0" dirty="0" smtClean="0"/>
              <a:t>iTunes Connect and </a:t>
            </a:r>
            <a:r>
              <a:rPr lang="en-US" baseline="0" dirty="0" err="1" smtClean="0"/>
              <a:t>Ammara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94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Runs on phones,</a:t>
            </a:r>
            <a:r>
              <a:rPr lang="en-US" baseline="0" dirty="0" smtClean="0"/>
              <a:t> tablets, watch and </a:t>
            </a:r>
            <a:r>
              <a:rPr lang="en-US" baseline="0" dirty="0" err="1" smtClean="0"/>
              <a:t>appletv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946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Adoption</a:t>
            </a:r>
            <a:r>
              <a:rPr lang="en-US" baseline="0" dirty="0" smtClean="0"/>
              <a:t> rate is very high. New models very early become popular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0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iOS10 gets momentum</a:t>
            </a:r>
            <a:r>
              <a:rPr lang="en-US" baseline="0" dirty="0" smtClean="0"/>
              <a:t> very fast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84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”biggest release ever”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330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hlinkClick r:id="rId3"/>
              </a:rPr>
              <a:t>https://www.paintcodeapp.com/news/ultimate-guide-to-iphone-resolutions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14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Unix based 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27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12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80985" y="1539089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647761" y="2337460"/>
            <a:ext cx="7982533" cy="1109009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1066126" y="1647185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06824" y="2321982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6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54106" y="3166616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ontent Placeholder 2"/>
          <p:cNvSpPr>
            <a:spLocks noGrp="1"/>
          </p:cNvSpPr>
          <p:nvPr>
            <p:ph idx="25" hasCustomPrompt="1"/>
          </p:nvPr>
        </p:nvSpPr>
        <p:spPr>
          <a:xfrm>
            <a:off x="1066126" y="3274712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806824" y="3949509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0" name="Rectangle 39"/>
          <p:cNvSpPr/>
          <p:nvPr userDrawn="1"/>
        </p:nvSpPr>
        <p:spPr>
          <a:xfrm>
            <a:off x="854106" y="4794143"/>
            <a:ext cx="2234066" cy="1339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1066126" y="4902239"/>
            <a:ext cx="1762822" cy="646811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5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1234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2" name="Content Placeholder 2"/>
          <p:cNvSpPr>
            <a:spLocks noGrp="1"/>
          </p:cNvSpPr>
          <p:nvPr>
            <p:ph idx="28" hasCustomPrompt="1"/>
          </p:nvPr>
        </p:nvSpPr>
        <p:spPr>
          <a:xfrm>
            <a:off x="806824" y="5577036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bg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SMALLFONT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47761" y="1539089"/>
            <a:ext cx="7982533" cy="742791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E411B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647761" y="159908"/>
            <a:ext cx="7395049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880985" y="648708"/>
            <a:ext cx="2330874" cy="332623"/>
          </a:xfrm>
        </p:spPr>
        <p:txBody>
          <a:bodyPr wrap="square" lIns="0" tIns="0" rIns="0" bIns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all" baseline="0" dirty="0" smtClean="0">
                <a:solidFill>
                  <a:schemeClr val="tx1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logo or icons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3050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4" r:id="rId8"/>
    <p:sldLayoutId id="214748368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hyperlink" Target="https://developer.apple.com/reference/uikit/uiapplicationdelegate/1623032-application" TargetMode="External"/><Relationship Id="rId5" Type="http://schemas.openxmlformats.org/officeDocument/2006/relationships/hyperlink" Target="https://developer.apple.com/reference/uikit/uiapplicationdelegate/1622921-application" TargetMode="External"/><Relationship Id="rId6" Type="http://schemas.openxmlformats.org/officeDocument/2006/relationships/hyperlink" Target="https://developer.apple.com/reference/uikit/uiapplicationdelegate/1622956-applicationdidbecomeactive" TargetMode="External"/><Relationship Id="rId7" Type="http://schemas.openxmlformats.org/officeDocument/2006/relationships/hyperlink" Target="https://developer.apple.com/reference/uikit/uiapplicationdelegate/1622950-applicationwillresignactive" TargetMode="External"/><Relationship Id="rId8" Type="http://schemas.openxmlformats.org/officeDocument/2006/relationships/hyperlink" Target="https://developer.apple.com/reference/uikit/uiapplicationdelegate/1622997-applicationdidenterbackground" TargetMode="External"/><Relationship Id="rId9" Type="http://schemas.openxmlformats.org/officeDocument/2006/relationships/hyperlink" Target="https://developer.apple.com/reference/uikit/uiapplicationdelegate/1623076-applicationwillenterforeground" TargetMode="External"/><Relationship Id="rId10" Type="http://schemas.openxmlformats.org/officeDocument/2006/relationships/hyperlink" Target="https://developer.apple.com/reference/uikit/uiapplicationdelegate/1623111-applicationwillterminat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pple.com/library/content/documentation/iPhone/Conceptual/iPhoneOSProgrammingGuide/ExpectedAppBehaviors/ExpectedAppBehaviors.html#//apple_ref/doc/uid/TP40007072-CH3-SW6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wenderlich.com/127939/submit-an-app-part-2" TargetMode="External"/><Relationship Id="rId4" Type="http://schemas.openxmlformats.org/officeDocument/2006/relationships/hyperlink" Target="https://developer.apple.com/library/content/documentation/iPhone/Conceptual/iPhoneOSProgrammingGuide/BackgroundExecution/BackgroundExecution.html#//apple_ref/doc/uid/TP40007072-CH4-SW1" TargetMode="External"/><Relationship Id="rId5" Type="http://schemas.openxmlformats.org/officeDocument/2006/relationships/hyperlink" Target="https://developer.apple.com/library/content/documentation/iPhone/Conceptual/iPhoneOSProgrammingGuide/StrategiesforHandlingAppStateTransitions/StrategiesforHandlingAppStateTransi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aywenderlich.com/127936/submit-an-app-part-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ios/human-interface-guidelines/overview/design-principles/" TargetMode="External"/><Relationship Id="rId4" Type="http://schemas.openxmlformats.org/officeDocument/2006/relationships/hyperlink" Target="https://developer.apple.com/develop/" TargetMode="External"/><Relationship Id="rId5" Type="http://schemas.openxmlformats.org/officeDocument/2006/relationships/hyperlink" Target="https://developer.apple.com/swift/resources/" TargetMode="External"/><Relationship Id="rId6" Type="http://schemas.openxmlformats.org/officeDocument/2006/relationships/hyperlink" Target="https://itunes.apple.com/book/swift-programming-language/id881256329?mt=11" TargetMode="External"/><Relationship Id="rId7" Type="http://schemas.openxmlformats.org/officeDocument/2006/relationships/hyperlink" Target="https://itunes.com/StanfordSwift" TargetMode="External"/><Relationship Id="rId8" Type="http://schemas.openxmlformats.org/officeDocument/2006/relationships/hyperlink" Target="https://github.com/duliodenis/cs193p-Spring-2016" TargetMode="External"/><Relationship Id="rId9" Type="http://schemas.openxmlformats.org/officeDocument/2006/relationships/hyperlink" Target="https://www.raywenderlich.com/" TargetMode="External"/><Relationship Id="rId10" Type="http://schemas.openxmlformats.org/officeDocument/2006/relationships/hyperlink" Target="https://www.amazon.com/Swift-Programming-Ranch-Guide-Guides/dp/013461061X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apple.com/videos/wwdc2016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workshop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MadE</a:t>
            </a:r>
            <a:r>
              <a:rPr lang="en-US" dirty="0" smtClean="0"/>
              <a:t> by PLT </a:t>
            </a:r>
            <a:r>
              <a:rPr lang="en-US" dirty="0" err="1" smtClean="0"/>
              <a:t>ios</a:t>
            </a:r>
            <a:r>
              <a:rPr lang="en-US" dirty="0" smtClean="0"/>
              <a:t> team ©2017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ios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37" y="1467430"/>
            <a:ext cx="6808395" cy="46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6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ios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21" y="1467430"/>
            <a:ext cx="6534026" cy="46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vs Android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5041" y="1797754"/>
            <a:ext cx="108381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iOS </a:t>
            </a:r>
            <a:r>
              <a:rPr lang="mr-IN" sz="3600" dirty="0" smtClean="0"/>
              <a:t>–</a:t>
            </a:r>
            <a:r>
              <a:rPr lang="en-US" sz="3600" dirty="0" smtClean="0"/>
              <a:t> 12.9% vs Android </a:t>
            </a:r>
            <a:r>
              <a:rPr lang="mr-IN" sz="3600" dirty="0" smtClean="0"/>
              <a:t>–</a:t>
            </a:r>
            <a:r>
              <a:rPr lang="en-US" sz="3600" dirty="0" smtClean="0"/>
              <a:t> 86.2%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App Store 2M vs Google Play Market 2.2M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App store 2x less downloads 2x bigger </a:t>
            </a:r>
            <a:r>
              <a:rPr lang="en-US" sz="3600" dirty="0" smtClean="0"/>
              <a:t>revenue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App developers earned $20 billions in </a:t>
            </a:r>
            <a:r>
              <a:rPr lang="en-US" sz="3600" dirty="0" smtClean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678797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iOS platform</a:t>
            </a:r>
          </a:p>
          <a:p>
            <a:r>
              <a:rPr lang="en-US" dirty="0">
                <a:solidFill>
                  <a:srgbClr val="FF0000"/>
                </a:solidFill>
              </a:rPr>
              <a:t>XCODE</a:t>
            </a:r>
          </a:p>
          <a:p>
            <a:r>
              <a:rPr lang="en-US" dirty="0" smtClean="0"/>
              <a:t>Application anatomy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288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XCODE IDE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5041" y="1797754"/>
            <a:ext cx="108381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XCode and Instruments 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600" dirty="0" smtClean="0"/>
              <a:t>Options: Playground, Project, Workspace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600" dirty="0" smtClean="0"/>
              <a:t>Project templates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600" dirty="0" smtClean="0"/>
              <a:t>Navigation, Editor, Utility areas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600" dirty="0" smtClean="0"/>
              <a:t>Debugger  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600" dirty="0" smtClean="0"/>
              <a:t>Simulator </a:t>
            </a:r>
          </a:p>
        </p:txBody>
      </p:sp>
    </p:spTree>
    <p:extLst>
      <p:ext uri="{BB962C8B-B14F-4D97-AF65-F5344CB8AC3E}">
        <p14:creationId xmlns:p14="http://schemas.microsoft.com/office/powerpoint/2010/main" val="183734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iOS platform</a:t>
            </a:r>
          </a:p>
          <a:p>
            <a:r>
              <a:rPr lang="en-US" dirty="0"/>
              <a:t>XCODE</a:t>
            </a:r>
          </a:p>
          <a:p>
            <a:r>
              <a:rPr lang="en-US" dirty="0">
                <a:solidFill>
                  <a:srgbClr val="FF0000"/>
                </a:solidFill>
              </a:rPr>
              <a:t>Application anatomy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93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anatomy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5041" y="1797754"/>
            <a:ext cx="108381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Application runs in </a:t>
            </a:r>
            <a:r>
              <a:rPr lang="en-US" sz="3600" dirty="0" err="1" smtClean="0"/>
              <a:t>sanbox</a:t>
            </a:r>
            <a:endParaRPr lang="en-US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IPA an APP files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Build outputs </a:t>
            </a:r>
          </a:p>
        </p:txBody>
      </p:sp>
    </p:spTree>
    <p:extLst>
      <p:ext uri="{BB962C8B-B14F-4D97-AF65-F5344CB8AC3E}">
        <p14:creationId xmlns:p14="http://schemas.microsoft.com/office/powerpoint/2010/main" val="74248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lifecycle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26" y="1471724"/>
            <a:ext cx="3883265" cy="46632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5916" y="2340018"/>
            <a:ext cx="68048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>
                <a:solidFill>
                  <a:srgbClr val="3366CC"/>
                </a:solidFill>
                <a:latin typeface="Lucida Grande" charset="0"/>
                <a:hlinkClick r:id="rId4"/>
              </a:rPr>
              <a:t>application:willFinishLaunchingWithOptions</a:t>
            </a:r>
            <a:endParaRPr lang="en-US" sz="2400" dirty="0" smtClean="0">
              <a:solidFill>
                <a:srgbClr val="3366CC"/>
              </a:solidFill>
              <a:latin typeface="Lucida Grande" charset="0"/>
            </a:endParaRPr>
          </a:p>
          <a:p>
            <a:pPr>
              <a:buFont typeface="Arial" charset="0"/>
              <a:buChar char="•"/>
            </a:pPr>
            <a:r>
              <a:rPr lang="en-US" sz="2400" dirty="0" smtClean="0">
                <a:solidFill>
                  <a:srgbClr val="3366CC"/>
                </a:solidFill>
                <a:latin typeface="Lucida Grande" charset="0"/>
                <a:hlinkClick r:id="rId5"/>
              </a:rPr>
              <a:t>application:didFinishLaunchingWithOptions</a:t>
            </a:r>
            <a:endParaRPr lang="en-US" sz="2400" dirty="0" smtClean="0">
              <a:solidFill>
                <a:srgbClr val="3366CC"/>
              </a:solidFill>
              <a:latin typeface="Lucida Grande" charset="0"/>
            </a:endParaRPr>
          </a:p>
          <a:p>
            <a:pPr>
              <a:buFont typeface="Arial" charset="0"/>
              <a:buChar char="•"/>
            </a:pPr>
            <a:r>
              <a:rPr lang="en-US" sz="2400" dirty="0" smtClean="0">
                <a:solidFill>
                  <a:srgbClr val="3366CC"/>
                </a:solidFill>
                <a:latin typeface="Lucida Grande" charset="0"/>
                <a:hlinkClick r:id="rId6"/>
              </a:rPr>
              <a:t>applicationDidBecomeActive</a:t>
            </a:r>
            <a:endParaRPr lang="en-US" sz="2400" dirty="0" smtClean="0">
              <a:solidFill>
                <a:srgbClr val="3366CC"/>
              </a:solidFill>
              <a:latin typeface="Lucida Grande" charset="0"/>
            </a:endParaRPr>
          </a:p>
          <a:p>
            <a:pPr>
              <a:buFont typeface="Arial" charset="0"/>
              <a:buChar char="•"/>
            </a:pPr>
            <a:r>
              <a:rPr lang="en-US" sz="2400" dirty="0" smtClean="0">
                <a:solidFill>
                  <a:srgbClr val="3366CC"/>
                </a:solidFill>
                <a:latin typeface="Lucida Grande" charset="0"/>
                <a:hlinkClick r:id="rId7"/>
              </a:rPr>
              <a:t>applicationWillResignActive</a:t>
            </a:r>
            <a:endParaRPr lang="en-US" sz="2400" dirty="0" smtClean="0">
              <a:solidFill>
                <a:srgbClr val="3366CC"/>
              </a:solidFill>
              <a:latin typeface="Lucida Grande" charset="0"/>
            </a:endParaRPr>
          </a:p>
          <a:p>
            <a:pPr>
              <a:buFont typeface="Arial" charset="0"/>
              <a:buChar char="•"/>
            </a:pPr>
            <a:r>
              <a:rPr lang="en-US" sz="2400" dirty="0" smtClean="0">
                <a:solidFill>
                  <a:srgbClr val="3366CC"/>
                </a:solidFill>
                <a:latin typeface="Lucida Grande" charset="0"/>
                <a:hlinkClick r:id="rId8"/>
              </a:rPr>
              <a:t>applicationDidEnterBackground</a:t>
            </a:r>
            <a:endParaRPr lang="en-US" sz="2400" dirty="0">
              <a:latin typeface="Lucida Grande" charset="0"/>
            </a:endParaRPr>
          </a:p>
          <a:p>
            <a:pPr>
              <a:buFont typeface="Arial" charset="0"/>
              <a:buChar char="•"/>
            </a:pPr>
            <a:r>
              <a:rPr lang="en-US" sz="2400" dirty="0" smtClean="0">
                <a:solidFill>
                  <a:srgbClr val="3366CC"/>
                </a:solidFill>
                <a:latin typeface="Lucida Grande" charset="0"/>
                <a:hlinkClick r:id="rId9"/>
              </a:rPr>
              <a:t>applicationWillEnterForeground</a:t>
            </a:r>
            <a:endParaRPr lang="en-US" sz="2400" dirty="0" smtClean="0">
              <a:solidFill>
                <a:srgbClr val="3366CC"/>
              </a:solidFill>
              <a:latin typeface="Lucida Grande" charset="0"/>
            </a:endParaRPr>
          </a:p>
          <a:p>
            <a:pPr>
              <a:buFont typeface="Arial" charset="0"/>
              <a:buChar char="•"/>
            </a:pPr>
            <a:r>
              <a:rPr lang="en-US" sz="2400" dirty="0" smtClean="0">
                <a:solidFill>
                  <a:srgbClr val="3366CC"/>
                </a:solidFill>
                <a:latin typeface="Lucida Grande" charset="0"/>
                <a:hlinkClick r:id="rId10"/>
              </a:rPr>
              <a:t>applicationWillTerminate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1105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3604018"/>
          </a:xfrm>
        </p:spPr>
        <p:txBody>
          <a:bodyPr/>
          <a:lstStyle/>
          <a:p>
            <a:r>
              <a:rPr lang="en-US" sz="9600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background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5042" y="1797754"/>
            <a:ext cx="10397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Multitasking in iOS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Application capabilities in background</a:t>
            </a:r>
          </a:p>
        </p:txBody>
      </p:sp>
    </p:spTree>
    <p:extLst>
      <p:ext uri="{BB962C8B-B14F-4D97-AF65-F5344CB8AC3E}">
        <p14:creationId xmlns:p14="http://schemas.microsoft.com/office/powerpoint/2010/main" val="193842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iOS platform</a:t>
            </a:r>
          </a:p>
          <a:p>
            <a:r>
              <a:rPr lang="en-US" dirty="0" smtClean="0"/>
              <a:t>XCODE</a:t>
            </a:r>
          </a:p>
          <a:p>
            <a:r>
              <a:rPr lang="en-US" dirty="0" smtClean="0"/>
              <a:t>Application anatomy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835106"/>
              </p:ext>
            </p:extLst>
          </p:nvPr>
        </p:nvGraphicFramePr>
        <p:xfrm>
          <a:off x="595423" y="302129"/>
          <a:ext cx="11079126" cy="5871534"/>
        </p:xfrm>
        <a:graphic>
          <a:graphicData uri="http://schemas.openxmlformats.org/drawingml/2006/table">
            <a:tbl>
              <a:tblPr/>
              <a:tblGrid>
                <a:gridCol w="2275420"/>
                <a:gridCol w="2062664"/>
                <a:gridCol w="6741042"/>
              </a:tblGrid>
              <a:tr h="1211460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i="0" dirty="0">
                          <a:effectLst/>
                          <a:latin typeface="Lucida Grande" charset="0"/>
                        </a:rPr>
                        <a:t>Audio and </a:t>
                      </a:r>
                      <a:r>
                        <a:rPr lang="en-US" sz="1400" b="1" i="0" dirty="0" err="1">
                          <a:effectLst/>
                          <a:latin typeface="Lucida Grande" charset="0"/>
                        </a:rPr>
                        <a:t>AirPlay</a:t>
                      </a:r>
                      <a:endParaRPr lang="en-US" sz="1400" b="1" i="0" dirty="0">
                        <a:effectLst/>
                        <a:latin typeface="Lucida Grande" charset="0"/>
                      </a:endParaRP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audio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The app plays audible content to the user or records audio while in the background. (This content includes streaming audio or video content using </a:t>
                      </a:r>
                      <a:r>
                        <a:rPr lang="en-US" sz="1400" b="0" i="0" dirty="0" err="1">
                          <a:effectLst/>
                          <a:latin typeface="Lucida Grande" charset="0"/>
                        </a:rPr>
                        <a:t>AirPlay</a:t>
                      </a:r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.)</a:t>
                      </a:r>
                    </a:p>
                    <a:p>
                      <a:pPr fontAlgn="ctr"/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The user must grant permission for apps to use the microphone prior to the first use; for more information, see </a:t>
                      </a:r>
                      <a:r>
                        <a:rPr lang="en-US" sz="1400" b="0" i="0" u="none" strike="noStrike" dirty="0">
                          <a:solidFill>
                            <a:srgbClr val="3366CC"/>
                          </a:solidFill>
                          <a:effectLst/>
                          <a:latin typeface="Lucida Grande" charset="0"/>
                          <a:hlinkClick r:id="rId2"/>
                        </a:rPr>
                        <a:t>Supporting User Privacy</a:t>
                      </a:r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.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7264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i="0" dirty="0">
                          <a:effectLst/>
                          <a:latin typeface="Lucida Grande" charset="0"/>
                        </a:rPr>
                        <a:t>Location updates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location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The app keeps users informed of their location, even while it is running in the background.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7264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i="0" dirty="0">
                          <a:effectLst/>
                          <a:latin typeface="Lucida Grande" charset="0"/>
                        </a:rPr>
                        <a:t>Voice over IP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voip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The app provides the ability for the user to make phone calls using an Internet connection.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7264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i="0" dirty="0">
                          <a:effectLst/>
                          <a:latin typeface="Lucida Grande" charset="0"/>
                        </a:rPr>
                        <a:t>Newsstand downloads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newsstand-content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The app is a Newsstand app that downloads and processes magazine or newspaper content in the background.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239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i="0" dirty="0">
                          <a:effectLst/>
                          <a:latin typeface="Lucida Grande" charset="0"/>
                        </a:rPr>
                        <a:t>External accessory communication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external-accessory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The app works with a hardware accessory that needs to deliver updates on a regular schedule through the External Accessory framework.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239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i="0" dirty="0">
                          <a:effectLst/>
                          <a:latin typeface="Lucida Grande" charset="0"/>
                        </a:rPr>
                        <a:t>Uses Bluetooth LE accessories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bluetooth-central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The app works with a Bluetooth accessory that needs to deliver updates on a regular schedule through the Core Bluetooth framework.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0626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i="0" dirty="0">
                          <a:effectLst/>
                          <a:latin typeface="Lucida Grande" charset="0"/>
                        </a:rPr>
                        <a:t>Acts as a Bluetooth LE accessory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bluetooth-peripheral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The app supports Bluetooth communication in peripheral mode through the Core Bluetooth framework.</a:t>
                      </a:r>
                    </a:p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Using this mode requires user authorization; for more information, see </a:t>
                      </a:r>
                      <a:r>
                        <a:rPr lang="en-US" sz="1400" b="0" i="0" u="none" strike="noStrike">
                          <a:solidFill>
                            <a:srgbClr val="3366CC"/>
                          </a:solidFill>
                          <a:effectLst/>
                          <a:latin typeface="Lucida Grande" charset="0"/>
                          <a:hlinkClick r:id="rId2"/>
                        </a:rPr>
                        <a:t>Supporting User Privacy</a:t>
                      </a:r>
                      <a:r>
                        <a:rPr lang="en-US" sz="1400" b="0" i="0">
                          <a:effectLst/>
                          <a:latin typeface="Lucida Grande" charset="0"/>
                        </a:rPr>
                        <a:t>.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7264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i="0" dirty="0">
                          <a:effectLst/>
                          <a:latin typeface="Lucida Grande" charset="0"/>
                        </a:rPr>
                        <a:t>Background fetch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fetch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The app regularly downloads and processes small amounts of content from the network.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8945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i="0" dirty="0">
                          <a:effectLst/>
                          <a:latin typeface="Lucida Grande" charset="0"/>
                        </a:rPr>
                        <a:t>Remote notifications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remote-notification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The app wants to start downloading content when a push notification arrives. Use this notification to minimize the delay in showing content related to the push notification.</a:t>
                      </a:r>
                    </a:p>
                  </a:txBody>
                  <a:tcPr marL="17933" marR="17933" marT="17933" marB="179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303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3604018"/>
          </a:xfrm>
        </p:spPr>
        <p:txBody>
          <a:bodyPr/>
          <a:lstStyle/>
          <a:p>
            <a:r>
              <a:rPr lang="en-US" sz="9600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36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Signing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5042" y="1797754"/>
            <a:ext cx="103977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Provisioning profile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Application development portal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iTunes connect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Example: Sonic </a:t>
            </a:r>
            <a:r>
              <a:rPr lang="en-US" sz="3600" dirty="0" err="1" smtClean="0"/>
              <a:t>Amarra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41940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1367" y="20851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charset="0"/>
                <a:hlinkClick r:id="rId2"/>
              </a:rPr>
              <a:t>https://www.raywenderlich.com/127936/submit-an-app-part-1</a:t>
            </a: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  <a:hlinkClick r:id="rId3"/>
              </a:rPr>
              <a:t>https://www.raywenderlich.com/127939/submit-an-app-part-2</a:t>
            </a:r>
            <a:endParaRPr lang="en-US" dirty="0">
              <a:effectLst/>
              <a:latin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367" y="1500334"/>
            <a:ext cx="2417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</a:t>
            </a:r>
            <a:r>
              <a:rPr lang="en-US" sz="3200" dirty="0" smtClean="0"/>
              <a:t>App signing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751367" y="3630661"/>
            <a:ext cx="87328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hlinkClick r:id="rId4"/>
              </a:rPr>
              <a:t>https://developer.apple.com/library/content/documentation/iPhone/Conceptual/iPhoneOSProgrammingGuide/BackgroundExecution/BackgroundExecution.html#//apple_ref/doc/uid/TP40007072-CH4-SW1</a:t>
            </a: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 </a:t>
            </a:r>
          </a:p>
          <a:p>
            <a:r>
              <a:rPr lang="en-US" dirty="0">
                <a:latin typeface="Calibri" charset="0"/>
                <a:hlinkClick r:id="rId5"/>
              </a:rPr>
              <a:t>https://developer.apple.com/library/content/documentation/iPhone/Conceptual/iPhoneOSProgrammingGuide/StrategiesforHandlingAppStateTransitions/StrategiesforHandlingAppStateTransitions.html</a:t>
            </a:r>
            <a:endParaRPr lang="en-US" dirty="0">
              <a:effectLst/>
              <a:latin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366" y="2930071"/>
            <a:ext cx="587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Background mode and lifecycle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3736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0363" y="1454197"/>
            <a:ext cx="113343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charset="0"/>
                <a:hlinkClick r:id="rId2"/>
              </a:rPr>
              <a:t>https://developer.apple.com/videos/wwdc2016/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  <a:hlinkClick r:id="rId3"/>
              </a:rPr>
              <a:t>https://developer.apple.com/ios/human-interface-guidelines/overview/design-principles/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  <a:hlinkClick r:id="rId4"/>
              </a:rPr>
              <a:t>https://developer.apple.com/develop/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  <a:hlinkClick r:id="rId5"/>
              </a:rPr>
              <a:t>https://developer.apple.com/swift/resources/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  <a:hlinkClick r:id="rId6"/>
              </a:rPr>
              <a:t>https://itunes.apple.com/book/swift-programming-language/id881256329?mt=11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 </a:t>
            </a:r>
          </a:p>
          <a:p>
            <a:r>
              <a:rPr lang="en-US" sz="2400" dirty="0">
                <a:latin typeface="Calibri" charset="0"/>
                <a:hlinkClick r:id="rId7"/>
              </a:rPr>
              <a:t>https://itunes.com/StanfordSwift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  <a:hlinkClick r:id="rId8"/>
              </a:rPr>
              <a:t>https://github.com/duliodenis/cs193p-Spring-2016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 </a:t>
            </a:r>
          </a:p>
          <a:p>
            <a:r>
              <a:rPr lang="en-US" sz="2400" dirty="0">
                <a:latin typeface="Calibri" charset="0"/>
                <a:hlinkClick r:id="rId9"/>
              </a:rPr>
              <a:t>https://www.raywenderlich.com/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 </a:t>
            </a:r>
          </a:p>
          <a:p>
            <a:r>
              <a:rPr lang="en-US" sz="2400" dirty="0">
                <a:latin typeface="Calibri" charset="0"/>
                <a:hlinkClick r:id="rId10"/>
              </a:rPr>
              <a:t>https://www.amazon.com/Swift-Programming-Ranch-Guide-Guides/dp/013461061X</a:t>
            </a:r>
            <a:endParaRPr lang="en-US" sz="2400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24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Platform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5042" y="1797754"/>
            <a:ext cx="103977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/>
              <a:t>Phone models and resolutions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iOS </a:t>
            </a:r>
            <a:r>
              <a:rPr lang="en-US" sz="3600" dirty="0" smtClean="0"/>
              <a:t>version</a:t>
            </a:r>
            <a:endParaRPr lang="en-US" sz="3600" dirty="0"/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Comparison with Android </a:t>
            </a:r>
          </a:p>
        </p:txBody>
      </p:sp>
    </p:spTree>
    <p:extLst>
      <p:ext uri="{BB962C8B-B14F-4D97-AF65-F5344CB8AC3E}">
        <p14:creationId xmlns:p14="http://schemas.microsoft.com/office/powerpoint/2010/main" val="59796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iPhone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63" y="1368263"/>
            <a:ext cx="8660913" cy="2331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63" y="3801000"/>
            <a:ext cx="8618383" cy="230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version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78" y="1420042"/>
            <a:ext cx="7429500" cy="48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9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Whats</a:t>
            </a:r>
            <a:r>
              <a:rPr lang="en-US" dirty="0" smtClean="0"/>
              <a:t> new in </a:t>
            </a:r>
            <a:r>
              <a:rPr lang="en-US" dirty="0" err="1" smtClean="0"/>
              <a:t>ios</a:t>
            </a:r>
            <a:r>
              <a:rPr lang="en-US" dirty="0" smtClean="0"/>
              <a:t> 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5042" y="1797754"/>
            <a:ext cx="103977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Siri integration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smtClean="0"/>
              <a:t>iMessanger</a:t>
            </a:r>
            <a:endParaRPr lang="en-US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 err="1" smtClean="0"/>
              <a:t>CallKit</a:t>
            </a:r>
            <a:endParaRPr lang="en-US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Maps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62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iPhone resolutions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96" y="1376805"/>
            <a:ext cx="8851346" cy="48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1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ios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88" y="1467292"/>
            <a:ext cx="6877494" cy="46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26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ios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37" y="1467292"/>
            <a:ext cx="6808395" cy="46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6477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BAAD7C9E6E745B7FEE6CC7DC24E33" ma:contentTypeVersion="0" ma:contentTypeDescription="Create a new document." ma:contentTypeScope="" ma:versionID="bcc4530fba5faa5e1c6226d6341d4ae9">
  <xsd:schema xmlns:xsd="http://www.w3.org/2001/XMLSchema" xmlns:xs="http://www.w3.org/2001/XMLSchema" xmlns:p="http://schemas.microsoft.com/office/2006/metadata/properties" xmlns:ns2="4e7e4dd7-87a7-44ed-a117-880e36b8a711" targetNamespace="http://schemas.microsoft.com/office/2006/metadata/properties" ma:root="true" ma:fieldsID="92143b6738aaad5a27d8fc4d0e9aeb7f" ns2:_=""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e7e4dd7-87a7-44ed-a117-880e36b8a711">WMENFUZ2NZA5-29392445-3059</_dlc_DocId>
    <_dlc_DocIdUrl xmlns="4e7e4dd7-87a7-44ed-a117-880e36b8a711">
      <Url>https://one.endava.com/Group/SalesAndMarketing/_layouts/15/DocIdRedir.aspx?ID=WMENFUZ2NZA5-29392445-3059</Url>
      <Description>WMENFUZ2NZA5-29392445-3059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CF767B-A1F1-4B8B-B858-BC2C6E79DB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DAE270-7EA5-4736-995F-DCDA2B535EF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DE70423-9FE9-4B65-9BE2-E34FCE1BD5F6}">
  <ds:schemaRefs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4e7e4dd7-87a7-44ed-a117-880e36b8a711"/>
  </ds:schemaRefs>
</ds:datastoreItem>
</file>

<file path=customXml/itemProps4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8921</TotalTime>
  <Words>715</Words>
  <Application>Microsoft Macintosh PowerPoint</Application>
  <PresentationFormat>Widescreen</PresentationFormat>
  <Paragraphs>167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 Narrow</vt:lpstr>
      <vt:lpstr>Arial Narrow Bold</vt:lpstr>
      <vt:lpstr>Calibri</vt:lpstr>
      <vt:lpstr>Helvetica Neue Light</vt:lpstr>
      <vt:lpstr>Lucida Grande</vt:lpstr>
      <vt:lpstr>Wingdings</vt:lpstr>
      <vt:lpstr>Arial</vt:lpstr>
      <vt:lpstr>Endava PPT slides</vt:lpstr>
      <vt:lpstr>Ios workshop</vt:lpstr>
      <vt:lpstr>Agenda</vt:lpstr>
      <vt:lpstr>iOS Platform</vt:lpstr>
      <vt:lpstr>iPhone models</vt:lpstr>
      <vt:lpstr>iOS version</vt:lpstr>
      <vt:lpstr>Whats new in ios 10</vt:lpstr>
      <vt:lpstr>iPhone resolutions</vt:lpstr>
      <vt:lpstr>What is ios</vt:lpstr>
      <vt:lpstr>What is ios</vt:lpstr>
      <vt:lpstr>What is ios</vt:lpstr>
      <vt:lpstr>What is ios</vt:lpstr>
      <vt:lpstr>ioS vs Android</vt:lpstr>
      <vt:lpstr>Agenda</vt:lpstr>
      <vt:lpstr>XCODE IDE</vt:lpstr>
      <vt:lpstr>Agenda</vt:lpstr>
      <vt:lpstr>Application anatomy</vt:lpstr>
      <vt:lpstr>Application lifecycle</vt:lpstr>
      <vt:lpstr>DEMO</vt:lpstr>
      <vt:lpstr>Application background</vt:lpstr>
      <vt:lpstr>PowerPoint Presentation</vt:lpstr>
      <vt:lpstr>DEMO</vt:lpstr>
      <vt:lpstr>Application Signing</vt:lpstr>
      <vt:lpstr>RESOURCEs 1</vt:lpstr>
      <vt:lpstr>Resources 2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Andrija Milovanovic</dc:creator>
  <cp:lastModifiedBy>Andrija Milovanovic</cp:lastModifiedBy>
  <cp:revision>42</cp:revision>
  <cp:lastPrinted>2015-07-09T12:46:33Z</cp:lastPrinted>
  <dcterms:created xsi:type="dcterms:W3CDTF">2017-01-18T10:58:35Z</dcterms:created>
  <dcterms:modified xsi:type="dcterms:W3CDTF">2017-01-26T08:56:00Z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0x01010053FBAAD7C9E6E745B7FEE6CC7DC24E33</vt:lpwstr>
  </property>
  <property fmtid="{D5CDD505-2E9C-101B-9397-08002B2CF9AE}" pid="3" name="_dlc_DocIdItemGuid">
    <vt:lpwstr>c6115f85-6132-4f6f-889d-0e8f35c631e2</vt:lpwstr>
  </property>
</Properties>
</file>